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445" r:id="rId3"/>
    <p:sldId id="256" r:id="rId4"/>
    <p:sldId id="296" r:id="rId5"/>
    <p:sldId id="259" r:id="rId6"/>
    <p:sldId id="393" r:id="rId7"/>
    <p:sldId id="409" r:id="rId8"/>
    <p:sldId id="434" r:id="rId9"/>
    <p:sldId id="391" r:id="rId10"/>
    <p:sldId id="411" r:id="rId11"/>
    <p:sldId id="412" r:id="rId12"/>
    <p:sldId id="413" r:id="rId13"/>
    <p:sldId id="392" r:id="rId14"/>
    <p:sldId id="394" r:id="rId15"/>
    <p:sldId id="395" r:id="rId16"/>
    <p:sldId id="448" r:id="rId17"/>
    <p:sldId id="435" r:id="rId18"/>
    <p:sldId id="437" r:id="rId19"/>
    <p:sldId id="438" r:id="rId20"/>
    <p:sldId id="449" r:id="rId21"/>
    <p:sldId id="396" r:id="rId22"/>
    <p:sldId id="397" r:id="rId23"/>
    <p:sldId id="414" r:id="rId24"/>
    <p:sldId id="390" r:id="rId25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3366">
          <p15:clr>
            <a:srgbClr val="A4A3A4"/>
          </p15:clr>
        </p15:guide>
        <p15:guide id="3" pos="918">
          <p15:clr>
            <a:srgbClr val="A4A3A4"/>
          </p15:clr>
        </p15:guide>
        <p15:guide id="4" pos="4260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B48"/>
    <a:srgbClr val="09393B"/>
    <a:srgbClr val="705B48"/>
    <a:srgbClr val="339966"/>
    <a:srgbClr val="1E9DAA"/>
    <a:srgbClr val="24BFCF"/>
    <a:srgbClr val="A7E8EF"/>
    <a:srgbClr val="94E4EC"/>
    <a:srgbClr val="A2C7F3"/>
    <a:srgbClr val="E9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3" autoAdjust="0"/>
    <p:restoredTop sz="95657" autoAdjust="0"/>
  </p:normalViewPr>
  <p:slideViewPr>
    <p:cSldViewPr>
      <p:cViewPr varScale="1">
        <p:scale>
          <a:sx n="173" d="100"/>
          <a:sy n="173" d="100"/>
        </p:scale>
        <p:origin x="2088" y="110"/>
      </p:cViewPr>
      <p:guideLst>
        <p:guide orient="horz" pos="2899"/>
        <p:guide pos="3366"/>
        <p:guide pos="918"/>
        <p:guide pos="4260"/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FB946-2E73-4082-BA1C-94439507CE41}" type="datetimeFigureOut">
              <a:rPr lang="ko-KR" altLang="en-US" smtClean="0"/>
              <a:pPr/>
              <a:t>2024-03-07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68737-52E5-454E-857E-7B53303541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B1CAAE8-9674-48B1-8EBD-994DA0DDC64B}"/>
              </a:ext>
            </a:extLst>
          </p:cNvPr>
          <p:cNvGrpSpPr/>
          <p:nvPr userDrawn="1"/>
        </p:nvGrpSpPr>
        <p:grpSpPr>
          <a:xfrm>
            <a:off x="323528" y="404813"/>
            <a:ext cx="8497887" cy="6048375"/>
            <a:chOff x="323528" y="404813"/>
            <a:chExt cx="8497887" cy="60483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03F922-27FF-4CCC-8F68-3F66A36A69A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612452" y="981075"/>
              <a:ext cx="79914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논리 입문</a:t>
              </a:r>
              <a:r>
                <a:rPr kumimoji="0"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kumimoji="0" lang="de-DE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A384C2-85D7-4E84-ACD2-E83B9AF9A545}"/>
                </a:ext>
              </a:extLst>
            </p:cNvPr>
            <p:cNvSpPr txBox="1"/>
            <p:nvPr userDrawn="1"/>
          </p:nvSpPr>
          <p:spPr>
            <a:xfrm>
              <a:off x="612453" y="1700213"/>
              <a:ext cx="7991475" cy="11326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>
                <a:solidFill>
                  <a:srgbClr val="222222"/>
                </a:solidFill>
                <a:ea typeface="맑은 고딕" pitchFamily="50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 pitchFamily="50" charset="-127"/>
                </a:rPr>
                <a:t>[</a:t>
              </a:r>
              <a:r>
                <a:rPr kumimoji="0"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 pitchFamily="50" charset="-127"/>
                </a:rPr>
                <a:t>강의교안 이용 안내</a:t>
              </a:r>
              <a:r>
                <a:rPr kumimoji="0"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 pitchFamily="50" charset="-127"/>
                </a:rPr>
                <a:t>]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000" dirty="0">
                <a:ea typeface="맑은 고딕" pitchFamily="50" charset="-127"/>
              </a:endParaRPr>
            </a:p>
            <a:p>
              <a:pPr marL="171450" indent="-17145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400" dirty="0">
                  <a:ea typeface="맑은 고딕" pitchFamily="50" charset="-127"/>
                </a:rPr>
                <a:t>본 강의교안의 저작권은 이은정과 </a:t>
              </a:r>
              <a:r>
                <a:rPr kumimoji="0" lang="ko-KR" altLang="en-US" sz="1400" dirty="0" err="1">
                  <a:ea typeface="맑은 고딕" pitchFamily="50" charset="-127"/>
                </a:rPr>
                <a:t>한빛아카데미</a:t>
              </a:r>
              <a:r>
                <a:rPr kumimoji="0" lang="ko-KR" altLang="en-US" sz="1400" dirty="0">
                  <a:ea typeface="맑은 고딕" pitchFamily="50" charset="-127"/>
                </a:rPr>
                <a:t>㈜에 있습니다</a:t>
              </a:r>
              <a:r>
                <a:rPr kumimoji="0" lang="en-US" altLang="ko-KR" sz="1400" dirty="0">
                  <a:ea typeface="맑은 고딕" pitchFamily="50" charset="-127"/>
                </a:rPr>
                <a:t>.</a:t>
              </a:r>
              <a:r>
                <a:rPr kumimoji="0" lang="ko-KR" altLang="en-US" sz="1400" dirty="0">
                  <a:solidFill>
                    <a:srgbClr val="222222"/>
                  </a:solidFill>
                  <a:ea typeface="맑은 고딕" pitchFamily="50" charset="-127"/>
                </a:rPr>
                <a:t> </a:t>
              </a:r>
              <a:endParaRPr kumimoji="0" lang="en-US" altLang="ko-KR" sz="1400" dirty="0">
                <a:solidFill>
                  <a:srgbClr val="222222"/>
                </a:solidFill>
                <a:ea typeface="맑은 고딕" pitchFamily="50" charset="-127"/>
              </a:endParaRPr>
            </a:p>
            <a:p>
              <a:pPr marL="171450" indent="-17145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400" u="none" dirty="0">
                  <a:solidFill>
                    <a:srgbClr val="222222"/>
                  </a:solidFill>
                  <a:ea typeface="맑은 고딕" pitchFamily="50" charset="-127"/>
                </a:rPr>
                <a:t>이 자료는 강의 보조 자료로 제공되는 것으로</a:t>
              </a:r>
              <a:r>
                <a:rPr kumimoji="0" lang="en-US" altLang="ko-KR" sz="1400" u="none" dirty="0">
                  <a:solidFill>
                    <a:srgbClr val="222222"/>
                  </a:solidFill>
                  <a:ea typeface="맑은 고딕" pitchFamily="50" charset="-127"/>
                </a:rPr>
                <a:t>, </a:t>
              </a:r>
              <a:r>
                <a:rPr kumimoji="0" lang="ko-KR" altLang="en-US" sz="1400" u="none" dirty="0">
                  <a:solidFill>
                    <a:srgbClr val="222222"/>
                  </a:solidFill>
                  <a:ea typeface="맑은 고딕" pitchFamily="50" charset="-127"/>
                </a:rPr>
                <a:t>학생들에게 배포되어서는 안 됩니다</a:t>
              </a:r>
              <a:r>
                <a:rPr kumimoji="0" lang="en-US" altLang="ko-KR" sz="1400" u="none" dirty="0">
                  <a:solidFill>
                    <a:srgbClr val="222222"/>
                  </a:solidFill>
                  <a:ea typeface="맑은 고딕" pitchFamily="50" charset="-127"/>
                </a:rPr>
                <a:t>. </a:t>
              </a:r>
              <a:endParaRPr kumimoji="0" lang="ko-KR" altLang="en-US" sz="1000" u="none" dirty="0">
                <a:ea typeface="맑은 고딕" pitchFamily="50" charset="-127"/>
              </a:endParaRPr>
            </a:p>
          </p:txBody>
        </p:sp>
        <p:sp>
          <p:nvSpPr>
            <p:cNvPr id="8" name="모서리가 둥근 직사각형 8">
              <a:extLst>
                <a:ext uri="{FF2B5EF4-FFF2-40B4-BE49-F238E27FC236}">
                  <a16:creationId xmlns:a16="http://schemas.microsoft.com/office/drawing/2014/main" id="{59D99265-AF4A-4AEB-A5D3-B04DCF4A9492}"/>
                </a:ext>
              </a:extLst>
            </p:cNvPr>
            <p:cNvSpPr/>
            <p:nvPr userDrawn="1"/>
          </p:nvSpPr>
          <p:spPr>
            <a:xfrm>
              <a:off x="323528" y="404813"/>
              <a:ext cx="8497887" cy="6048375"/>
            </a:xfrm>
            <a:prstGeom prst="roundRect">
              <a:avLst>
                <a:gd name="adj" fmla="val 5013"/>
              </a:avLst>
            </a:prstGeom>
            <a:noFill/>
            <a:ln w="53975">
              <a:solidFill>
                <a:srgbClr val="0C5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pic>
          <p:nvPicPr>
            <p:cNvPr id="9" name="Picture 2" descr="C:\Documents and Settings\hanb\바탕 화면\한빛아카데미.bmp">
              <a:extLst>
                <a:ext uri="{FF2B5EF4-FFF2-40B4-BE49-F238E27FC236}">
                  <a16:creationId xmlns:a16="http://schemas.microsoft.com/office/drawing/2014/main" id="{05E6F2EB-AA1D-4D87-9CEF-F74D199124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12727" y="5928484"/>
              <a:ext cx="1591200" cy="24752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7529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CFCC4473-2849-4DCA-90C8-831A0BEF1E8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32"/>
          <a:stretch/>
        </p:blipFill>
        <p:spPr bwMode="auto">
          <a:xfrm>
            <a:off x="417593" y="311448"/>
            <a:ext cx="8367632" cy="469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40815-8686-4829-926D-6CBBB0822817}"/>
              </a:ext>
            </a:extLst>
          </p:cNvPr>
          <p:cNvSpPr/>
          <p:nvPr userDrawn="1"/>
        </p:nvSpPr>
        <p:spPr>
          <a:xfrm>
            <a:off x="4489064" y="5301208"/>
            <a:ext cx="4402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 defTabSz="914400" rtl="0" eaLnBrk="1" latinLnBrk="1" hangingPunct="1"/>
            <a:r>
              <a:rPr lang="ko-KR" altLang="en-US" sz="4800" b="1" kern="1200" spc="-3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논리와 인공지능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C8C7612-C58F-4799-93E7-771D76855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6266941"/>
            <a:ext cx="1508125" cy="25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173C65-B54C-4DE1-97F0-2D6081B45507}"/>
              </a:ext>
            </a:extLst>
          </p:cNvPr>
          <p:cNvGrpSpPr/>
          <p:nvPr userDrawn="1"/>
        </p:nvGrpSpPr>
        <p:grpSpPr>
          <a:xfrm>
            <a:off x="595583" y="5161835"/>
            <a:ext cx="1337481" cy="1435517"/>
            <a:chOff x="595583" y="5066020"/>
            <a:chExt cx="1337481" cy="14355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F05322-A472-4DE1-8C35-B509C4C237ED}"/>
                </a:ext>
              </a:extLst>
            </p:cNvPr>
            <p:cNvSpPr/>
            <p:nvPr userDrawn="1"/>
          </p:nvSpPr>
          <p:spPr>
            <a:xfrm>
              <a:off x="595583" y="5066020"/>
              <a:ext cx="1337481" cy="461665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2400" b="1" kern="1200" spc="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Chapter</a:t>
              </a:r>
              <a:endParaRPr lang="en-US" altLang="ko-KR" sz="2800" b="1" kern="1200" spc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057DF7-4C79-420E-853C-C905EDD82786}"/>
                </a:ext>
              </a:extLst>
            </p:cNvPr>
            <p:cNvSpPr/>
            <p:nvPr userDrawn="1"/>
          </p:nvSpPr>
          <p:spPr>
            <a:xfrm>
              <a:off x="655823" y="5301208"/>
              <a:ext cx="1217001" cy="120032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7200" b="1" kern="1200" spc="-150" dirty="0">
                  <a:solidFill>
                    <a:srgbClr val="3399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lang="ko-KR" altLang="en-US" sz="8000" b="1" kern="1200" dirty="0">
                <a:solidFill>
                  <a:srgbClr val="3399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3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478784" y="5262299"/>
            <a:ext cx="4347665" cy="1195235"/>
            <a:chOff x="4478784" y="5262299"/>
            <a:chExt cx="4347665" cy="1195235"/>
          </a:xfrm>
        </p:grpSpPr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100" y="6203441"/>
              <a:ext cx="1508125" cy="25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4478784" y="5262299"/>
              <a:ext cx="43476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r" defTabSz="914400" rtl="0" eaLnBrk="1" latinLnBrk="1" hangingPunct="1"/>
              <a:r>
                <a:rPr lang="ko-KR" altLang="en-US" sz="4800" b="1" kern="1200" spc="-300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3500000" scaled="1"/>
                    <a:tileRect/>
                  </a:gra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수고하셨습니다</a:t>
              </a:r>
            </a:p>
          </p:txBody>
        </p:sp>
      </p:grpSp>
      <p:pic>
        <p:nvPicPr>
          <p:cNvPr id="20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32"/>
          <a:stretch/>
        </p:blipFill>
        <p:spPr bwMode="auto">
          <a:xfrm>
            <a:off x="417593" y="311448"/>
            <a:ext cx="8367632" cy="469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 userDrawn="1"/>
        </p:nvGrpSpPr>
        <p:grpSpPr>
          <a:xfrm>
            <a:off x="393963" y="5288508"/>
            <a:ext cx="1955538" cy="1250950"/>
            <a:chOff x="393963" y="5353050"/>
            <a:chExt cx="1955538" cy="125095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1" b="32252"/>
            <a:stretch/>
          </p:blipFill>
          <p:spPr bwMode="auto">
            <a:xfrm>
              <a:off x="393963" y="5353050"/>
              <a:ext cx="1585750" cy="486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34578"/>
            <a:stretch/>
          </p:blipFill>
          <p:spPr bwMode="auto">
            <a:xfrm>
              <a:off x="406025" y="5861050"/>
              <a:ext cx="1688464" cy="46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51" r="42091"/>
            <a:stretch/>
          </p:blipFill>
          <p:spPr bwMode="auto">
            <a:xfrm>
              <a:off x="393963" y="6413500"/>
              <a:ext cx="1955538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430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3" r="5123" b="13764"/>
          <a:stretch/>
        </p:blipFill>
        <p:spPr>
          <a:xfrm>
            <a:off x="5305425" y="5372041"/>
            <a:ext cx="3311972" cy="1354097"/>
          </a:xfrm>
          <a:prstGeom prst="rect">
            <a:avLst/>
          </a:prstGeom>
        </p:spPr>
      </p:pic>
      <p:sp>
        <p:nvSpPr>
          <p:cNvPr id="16" name="Rectangle 440"/>
          <p:cNvSpPr>
            <a:spLocks noChangeArrowheads="1"/>
          </p:cNvSpPr>
          <p:nvPr userDrawn="1"/>
        </p:nvSpPr>
        <p:spPr bwMode="invGray">
          <a:xfrm>
            <a:off x="0" y="587028"/>
            <a:ext cx="9144000" cy="108000"/>
          </a:xfrm>
          <a:prstGeom prst="rect">
            <a:avLst/>
          </a:prstGeom>
          <a:solidFill>
            <a:srgbClr val="339966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4788024" y="44624"/>
            <a:ext cx="4240248" cy="523220"/>
            <a:chOff x="7726908" y="188640"/>
            <a:chExt cx="4240248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9296232" y="188640"/>
              <a:ext cx="267092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l" defTabSz="914400" rtl="0" eaLnBrk="1" latinLnBrk="1" hangingPunct="1"/>
              <a:r>
                <a:rPr lang="ko-KR" altLang="en-US" sz="2800" b="1" kern="1200" spc="-150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논리와 인공지능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726908" y="188640"/>
              <a:ext cx="16486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l" defTabSz="914400" rtl="0" eaLnBrk="1" latinLnBrk="1" hangingPunct="1"/>
              <a:r>
                <a:rPr lang="en-US" altLang="ko-KR" sz="2000" b="1" kern="1200" cap="none" spc="0" dirty="0">
                  <a:ln w="0"/>
                  <a:solidFill>
                    <a:srgbClr val="33996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Chapter </a:t>
              </a:r>
              <a:r>
                <a:rPr lang="en-US" altLang="ko-KR" sz="2800" b="1" kern="1200" cap="none" spc="0" dirty="0">
                  <a:ln w="0"/>
                  <a:solidFill>
                    <a:srgbClr val="33996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lang="ko-KR" altLang="en-US" sz="2800" b="1" kern="1200" cap="none" spc="0" dirty="0">
                <a:ln w="0"/>
                <a:solidFill>
                  <a:srgbClr val="33996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62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0" y="0"/>
            <a:ext cx="4067944" cy="6858000"/>
            <a:chOff x="0" y="0"/>
            <a:chExt cx="4067944" cy="6858000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8" r="3796" b="2291"/>
            <a:stretch/>
          </p:blipFill>
          <p:spPr bwMode="auto">
            <a:xfrm flipH="1">
              <a:off x="0" y="0"/>
              <a:ext cx="364136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 userDrawn="1"/>
          </p:nvSpPr>
          <p:spPr>
            <a:xfrm>
              <a:off x="2915816" y="1340768"/>
              <a:ext cx="1152128" cy="122413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357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0C5B48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0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0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/25</a:t>
            </a:r>
          </a:p>
        </p:txBody>
      </p:sp>
      <p:sp>
        <p:nvSpPr>
          <p:cNvPr id="11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l">
              <a:defRPr sz="2500" b="1" cap="none" spc="-150" baseline="0">
                <a:ln w="10160">
                  <a:noFill/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23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0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0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/36</a:t>
            </a:r>
          </a:p>
        </p:txBody>
      </p:sp>
    </p:spTree>
    <p:extLst>
      <p:ext uri="{BB962C8B-B14F-4D97-AF65-F5344CB8AC3E}">
        <p14:creationId xmlns:p14="http://schemas.microsoft.com/office/powerpoint/2010/main" val="202647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2024-03-07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17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6" r:id="rId2"/>
    <p:sldLayoutId id="2147483669" r:id="rId3"/>
    <p:sldLayoutId id="2147483651" r:id="rId4"/>
    <p:sldLayoutId id="2147483670" r:id="rId5"/>
    <p:sldLayoutId id="2147483652" r:id="rId6"/>
    <p:sldLayoutId id="214748367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0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주장과 서술에서 사용되는 논리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8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논리학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/>
          <p:cNvSpPr/>
          <p:nvPr/>
        </p:nvSpPr>
        <p:spPr>
          <a:xfrm>
            <a:off x="539552" y="1412776"/>
            <a:ext cx="8136904" cy="8340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타당성의 엄격한 원칙에 따라 수행되거나 평가되는 추론 과정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논리적으로 타당한 주장을 펼치기 위한 정형화된 추론 방법을 찾는 학문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5536" y="2866023"/>
            <a:ext cx="7887013" cy="402161"/>
            <a:chOff x="429403" y="897523"/>
            <a:chExt cx="7887013" cy="402161"/>
          </a:xfrm>
        </p:grpSpPr>
        <p:sp>
          <p:nvSpPr>
            <p:cNvPr id="22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주장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3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539552" y="3381276"/>
            <a:ext cx="8136904" cy="3919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인간이 근거를 제시하며 어떤 사실을 선언하는 것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1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56700" cy="688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51520" y="1355108"/>
            <a:ext cx="4464496" cy="26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30175" marR="254000" lvl="2" indent="-130175" fontAlgn="base" latinLnBrk="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b="1" spc="-100" dirty="0"/>
              <a:t>우수함이라는 것은 일종의 습관입니다</a:t>
            </a:r>
            <a:r>
              <a:rPr lang="en-US" altLang="ko-KR" b="1" spc="-100" dirty="0"/>
              <a:t>. </a:t>
            </a:r>
            <a:r>
              <a:rPr lang="ko-KR" altLang="en-US" b="1" spc="-100" dirty="0"/>
              <a:t>인생이라는 것은 쉽게 말하면</a:t>
            </a:r>
            <a:r>
              <a:rPr lang="en-US" altLang="ko-KR" b="1" spc="-100" dirty="0"/>
              <a:t>,</a:t>
            </a:r>
            <a:r>
              <a:rPr lang="ko-KR" altLang="en-US" b="1" spc="-100" dirty="0"/>
              <a:t>             논리적 사유를 통해 끊임없이 선택하고 결과를 낳는 과정입니다</a:t>
            </a:r>
            <a:r>
              <a:rPr lang="en-US" altLang="ko-KR" b="1" spc="-100" dirty="0"/>
              <a:t>.</a:t>
            </a:r>
            <a:endParaRPr lang="ko-KR" altLang="en-US" b="1" spc="-100" dirty="0"/>
          </a:p>
          <a:p>
            <a:pPr marL="130175" marR="254000" lvl="2" indent="-130175" fontAlgn="base" latinLnBrk="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ko-KR" altLang="en-US" b="1" spc="-100" dirty="0"/>
              <a:t>논리학에서 인생의 궁극적인 가치는 단지 생존이 아니라 각성과 사고의 능력입니다</a:t>
            </a:r>
            <a:r>
              <a:rPr lang="en-US" altLang="ko-KR" b="1" spc="-100" dirty="0"/>
              <a:t>.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5536" y="4293096"/>
            <a:ext cx="3698619" cy="29206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254000" lvl="2" algn="r" fontAlgn="base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아리스토텔레스</a:t>
            </a:r>
          </a:p>
        </p:txBody>
      </p:sp>
    </p:spTree>
    <p:extLst>
      <p:ext uri="{BB962C8B-B14F-4D97-AF65-F5344CB8AC3E}">
        <p14:creationId xmlns:p14="http://schemas.microsoft.com/office/powerpoint/2010/main" val="160405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역사상 최고의 천재, 존 폰 노이만">
            <a:extLst>
              <a:ext uri="{FF2B5EF4-FFF2-40B4-BE49-F238E27FC236}">
                <a16:creationId xmlns:a16="http://schemas.microsoft.com/office/drawing/2014/main" id="{0C2C0C7F-FD71-44EC-B7BB-AA6FA50F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6672"/>
            <a:ext cx="3858865" cy="57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3568" y="1268760"/>
            <a:ext cx="3600400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254000" lvl="2" fontAlgn="base" latinLnBrk="0">
              <a:lnSpc>
                <a:spcPct val="120000"/>
              </a:lnSpc>
              <a:spcBef>
                <a:spcPts val="1800"/>
              </a:spcBef>
            </a:pPr>
            <a:r>
              <a:rPr lang="ko-KR" altLang="en-US" sz="2000" b="1" spc="-100" dirty="0">
                <a:latin typeface="+mj-ea"/>
                <a:ea typeface="+mj-ea"/>
              </a:rPr>
              <a:t>논리학은 일상생활에서 생명의 근원이자 소금과 같은 존재이다</a:t>
            </a:r>
            <a:r>
              <a:rPr lang="en-US" altLang="ko-KR" sz="2000" b="1" spc="-100" dirty="0">
                <a:latin typeface="+mj-ea"/>
                <a:ea typeface="+mj-ea"/>
              </a:rPr>
              <a:t>. </a:t>
            </a:r>
          </a:p>
          <a:p>
            <a:pPr marL="0" marR="254000" lvl="2" fontAlgn="base" latinLnBrk="0">
              <a:lnSpc>
                <a:spcPct val="120000"/>
              </a:lnSpc>
              <a:spcBef>
                <a:spcPts val="1800"/>
              </a:spcBef>
            </a:pPr>
            <a:r>
              <a:rPr lang="ko-KR" altLang="en-US" sz="2000" b="1" spc="-100" dirty="0">
                <a:latin typeface="+mj-ea"/>
                <a:ea typeface="+mj-ea"/>
              </a:rPr>
              <a:t>논리학은 어디서든 볼 수 있는 물처럼 눈에 띄지 않아 소홀히 하기 쉽지만</a:t>
            </a:r>
            <a:r>
              <a:rPr lang="en-US" altLang="ko-KR" sz="2000" b="1" spc="-100" dirty="0">
                <a:latin typeface="+mj-ea"/>
                <a:ea typeface="+mj-ea"/>
              </a:rPr>
              <a:t>,                  </a:t>
            </a:r>
            <a:r>
              <a:rPr lang="ko-KR" altLang="en-US" sz="2000" b="1" spc="-100" dirty="0">
                <a:latin typeface="+mj-ea"/>
                <a:ea typeface="+mj-ea"/>
              </a:rPr>
              <a:t>우리는 그것과 떨어져 살 수 없다</a:t>
            </a:r>
            <a:r>
              <a:rPr lang="en-US" altLang="ko-KR" sz="2000" b="1" spc="-100" dirty="0">
                <a:latin typeface="+mj-ea"/>
                <a:ea typeface="+mj-ea"/>
              </a:rPr>
              <a:t>. </a:t>
            </a:r>
            <a:endParaRPr lang="ko-KR" altLang="en-US" sz="2000" b="1" spc="-100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536" y="4577092"/>
            <a:ext cx="3698619" cy="29206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254000" lvl="2" algn="r" fontAlgn="base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 폰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노이만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68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5576" y="1268760"/>
            <a:ext cx="828092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254000" lvl="2" fontAlgn="base" latinLnBrk="0">
              <a:lnSpc>
                <a:spcPct val="120000"/>
              </a:lnSpc>
              <a:spcBef>
                <a:spcPts val="1800"/>
              </a:spcBef>
            </a:pPr>
            <a:r>
              <a:rPr lang="ko-KR" altLang="en-US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논리적 사유를 통해 우리는 독자적으로 사물을 분석하고 사고하여                새로운 구상을 제시하고 발전시킬 수 있는 능력을 얻게 됩니다</a:t>
            </a:r>
            <a:r>
              <a:rPr lang="en-US" altLang="ko-KR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pPr marL="0" marR="254000" lvl="2" fontAlgn="base" latinLnBrk="0">
              <a:lnSpc>
                <a:spcPct val="120000"/>
              </a:lnSpc>
              <a:spcBef>
                <a:spcPts val="1800"/>
              </a:spcBef>
            </a:pPr>
            <a:r>
              <a:rPr lang="ko-KR" altLang="en-US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가장 위험한 것은 문제가 생겼을 때 “다음에 생각하자</a:t>
            </a:r>
            <a:r>
              <a:rPr lang="en-US" altLang="ko-KR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”, “</a:t>
            </a:r>
            <a:r>
              <a:rPr lang="ko-KR" altLang="en-US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답을 검색해      보자</a:t>
            </a:r>
            <a:r>
              <a:rPr lang="en-US" altLang="ko-KR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”, “</a:t>
            </a:r>
            <a:r>
              <a:rPr lang="ko-KR" altLang="en-US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다른 사람한테 물어보자” 같은 타성에 젖은 태도입니다</a:t>
            </a:r>
            <a:r>
              <a:rPr lang="en-US" altLang="ko-KR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pPr marL="0" marR="254000" lvl="2" fontAlgn="base" latinLnBrk="0">
              <a:lnSpc>
                <a:spcPct val="120000"/>
              </a:lnSpc>
              <a:spcBef>
                <a:spcPts val="1800"/>
              </a:spcBef>
            </a:pPr>
            <a:r>
              <a:rPr lang="ko-KR" altLang="en-US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문제에 직면하면 “어떻게 하면 될까” 라고 치열하게 생각하는 습관을 가져야 합니다</a:t>
            </a:r>
            <a:r>
              <a:rPr lang="en-US" altLang="ko-KR" sz="2000" b="1" spc="-100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5976" y="4077072"/>
            <a:ext cx="3698619" cy="3139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254000" lvl="2" algn="r" fontAlgn="base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스티브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레이먼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29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논리학이란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0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논리학은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539552" y="1412776"/>
            <a:ext cx="8136904" cy="150502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생각하는 방법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생각하는 습관을 가르쳐 준다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endParaRPr lang="en-US" altLang="ko-KR" sz="10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세상 살아가는 기술</a:t>
            </a:r>
          </a:p>
        </p:txBody>
      </p:sp>
    </p:spTree>
    <p:extLst>
      <p:ext uri="{BB962C8B-B14F-4D97-AF65-F5344CB8AC3E}">
        <p14:creationId xmlns:p14="http://schemas.microsoft.com/office/powerpoint/2010/main" val="380143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논리학의 종류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1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비형식논리학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539552" y="1412776"/>
            <a:ext cx="8136904" cy="801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무엇이 참인가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인식논리학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95536" y="2708920"/>
            <a:ext cx="7887013" cy="402161"/>
            <a:chOff x="429403" y="897523"/>
            <a:chExt cx="7887013" cy="402161"/>
          </a:xfrm>
        </p:grpSpPr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형식논리학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539552" y="3224173"/>
            <a:ext cx="8136904" cy="801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내용보다는 형식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언어라는 틀에서 옳은 것을 추구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95536" y="4598666"/>
            <a:ext cx="7887013" cy="402161"/>
            <a:chOff x="429403" y="897523"/>
            <a:chExt cx="7887013" cy="402161"/>
          </a:xfrm>
        </p:grpSpPr>
        <p:sp>
          <p:nvSpPr>
            <p:cNvPr id="19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수리논리학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539552" y="5113919"/>
            <a:ext cx="8136904" cy="801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수학적 기호와 연산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논리학을 수학적으로 체계화함</a:t>
            </a:r>
          </a:p>
        </p:txBody>
      </p:sp>
    </p:spTree>
    <p:extLst>
      <p:ext uri="{BB962C8B-B14F-4D97-AF65-F5344CB8AC3E}">
        <p14:creationId xmlns:p14="http://schemas.microsoft.com/office/powerpoint/2010/main" val="93886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4070" y="1939479"/>
            <a:ext cx="651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300"/>
              </a:spcAft>
              <a:defRPr/>
            </a:pPr>
            <a:r>
              <a:rPr lang="en-US" altLang="ko-KR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1.2. </a:t>
            </a:r>
            <a:r>
              <a:rPr lang="ko-KR" altLang="en-US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인공지능이란 무엇인가</a:t>
            </a:r>
            <a:r>
              <a:rPr lang="en-US" altLang="ko-KR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?</a:t>
            </a:r>
            <a:endParaRPr lang="ko-KR" altLang="en-US" sz="4000" b="1" spc="-1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232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지능이란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0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여러 가지 능력치의 모음 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b="1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툴박스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691" y="2263690"/>
            <a:ext cx="6561860" cy="362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02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인공지능이란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프로그램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539552" y="1412776"/>
            <a:ext cx="8136904" cy="15758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프로그램은 주어진 문제에 대한 해결책을 사람이 프로그램으로                작성해 주면 그에 따라 실행하는 것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5536" y="3745916"/>
            <a:ext cx="7887013" cy="402161"/>
            <a:chOff x="429403" y="897523"/>
            <a:chExt cx="7887013" cy="402161"/>
          </a:xfrm>
        </p:grpSpPr>
        <p:sp>
          <p:nvSpPr>
            <p:cNvPr id="12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인공지능이란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/>
          <p:cNvSpPr/>
          <p:nvPr/>
        </p:nvSpPr>
        <p:spPr>
          <a:xfrm>
            <a:off x="539552" y="4261169"/>
            <a:ext cx="8136904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인간의 지능과 유사한 능력을                                                                                   발휘하도록 만들어진 컴퓨터 프로그램</a:t>
            </a:r>
          </a:p>
        </p:txBody>
      </p:sp>
      <p:pic>
        <p:nvPicPr>
          <p:cNvPr id="15" name="Picture 2" descr="기술 혁신 위한 국내 인공지능 기술 개발 현주소 및 발전 전망 ...">
            <a:extLst>
              <a:ext uri="{FF2B5EF4-FFF2-40B4-BE49-F238E27FC236}">
                <a16:creationId xmlns:a16="http://schemas.microsoft.com/office/drawing/2014/main" id="{C0BB38D6-D3EB-4665-A6D7-90A5F32C4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8161"/>
          <a:stretch/>
        </p:blipFill>
        <p:spPr bwMode="auto">
          <a:xfrm>
            <a:off x="4776971" y="3775501"/>
            <a:ext cx="4211960" cy="26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인공지능 에이전트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95536" y="897523"/>
            <a:ext cx="7887013" cy="769441"/>
            <a:chOff x="429403" y="897523"/>
            <a:chExt cx="7887013" cy="769441"/>
          </a:xfrm>
        </p:grpSpPr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인공지능을 이용하여 외부 환경으로부터 입력을 받아 인식하고</a:t>
              </a:r>
              <a:b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환경에 영향을 미치는 단위</a:t>
              </a:r>
            </a:p>
          </p:txBody>
        </p:sp>
        <p:pic>
          <p:nvPicPr>
            <p:cNvPr id="1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77" y="2133600"/>
            <a:ext cx="4602648" cy="396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37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목 차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03560" y="1257983"/>
            <a:ext cx="7956872" cy="720000"/>
            <a:chOff x="643260" y="980728"/>
            <a:chExt cx="7956872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2546"/>
              <a:ext cx="7537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19" y="1101879"/>
              <a:ext cx="6206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8900" y="980728"/>
              <a:ext cx="72412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논리란 무엇인가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3560" y="2379712"/>
            <a:ext cx="7956872" cy="720000"/>
            <a:chOff x="643260" y="2077057"/>
            <a:chExt cx="7956872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7989"/>
              <a:ext cx="7537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4520" y="2217322"/>
              <a:ext cx="6206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8900" y="2077057"/>
              <a:ext cx="72412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인공지능이란 무엇인가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3560" y="3497312"/>
            <a:ext cx="7956872" cy="720000"/>
            <a:chOff x="643260" y="2077057"/>
            <a:chExt cx="7956872" cy="720000"/>
          </a:xfrm>
        </p:grpSpPr>
        <p:sp>
          <p:nvSpPr>
            <p:cNvPr id="15" name="직사각형 32"/>
            <p:cNvSpPr/>
            <p:nvPr/>
          </p:nvSpPr>
          <p:spPr>
            <a:xfrm>
              <a:off x="643260" y="2147989"/>
              <a:ext cx="7537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4520" y="2217322"/>
              <a:ext cx="6206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32"/>
            <p:cNvSpPr/>
            <p:nvPr/>
          </p:nvSpPr>
          <p:spPr>
            <a:xfrm>
              <a:off x="1358900" y="2077057"/>
              <a:ext cx="72412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직사각형 18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논리와 인공지능의 관계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92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4070" y="1939479"/>
            <a:ext cx="6277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300"/>
              </a:spcAft>
              <a:defRPr/>
            </a:pPr>
            <a:r>
              <a:rPr lang="en-US" altLang="ko-KR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1.3 </a:t>
            </a:r>
            <a:r>
              <a:rPr lang="ko-KR" altLang="en-US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논리와 인공지능의 관계</a:t>
            </a:r>
          </a:p>
        </p:txBody>
      </p:sp>
    </p:spTree>
    <p:extLst>
      <p:ext uri="{BB962C8B-B14F-4D97-AF65-F5344CB8AC3E}">
        <p14:creationId xmlns:p14="http://schemas.microsoft.com/office/powerpoint/2010/main" val="3677584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논리와 인공지능의 관계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55998" y="2447690"/>
            <a:ext cx="5595424" cy="3618374"/>
            <a:chOff x="3555998" y="2447690"/>
            <a:chExt cx="5595424" cy="3618374"/>
          </a:xfrm>
        </p:grpSpPr>
        <p:pic>
          <p:nvPicPr>
            <p:cNvPr id="7" name="Picture 2" descr="SKT 등 5개사, AI.실내자율주행 기반 서빙로봇 상용화 - M오토데일리">
              <a:extLst>
                <a:ext uri="{FF2B5EF4-FFF2-40B4-BE49-F238E27FC236}">
                  <a16:creationId xmlns:a16="http://schemas.microsoft.com/office/drawing/2014/main" id="{E174022D-3FA5-41D0-B170-E0A0967E1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999" y="2447691"/>
              <a:ext cx="5595423" cy="3618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555998" y="2447690"/>
              <a:ext cx="5120457" cy="361837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2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로봇의 </a:t>
              </a:r>
              <a:r>
                <a:rPr lang="ko-KR" altLang="en-US" sz="2000" b="1" spc="-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길찾기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/>
          <p:cNvSpPr/>
          <p:nvPr/>
        </p:nvSpPr>
        <p:spPr>
          <a:xfrm>
            <a:off x="539552" y="1412776"/>
            <a:ext cx="8136904" cy="12434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있으면 이동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장애물이 있으면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우회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막다른 길이면 후진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7069" y="3142008"/>
            <a:ext cx="3441968" cy="9787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406400" indent="-406400">
              <a:lnSpc>
                <a:spcPct val="120000"/>
              </a:lnSpc>
            </a:pPr>
            <a:r>
              <a:rPr lang="ko-KR" altLang="en-US" sz="2400" b="1" spc="-1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논리적으로 </a:t>
            </a:r>
            <a:br>
              <a:rPr lang="en-US" altLang="ko-KR" sz="2400" b="1" spc="-1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b="1" spc="-1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해결하는 과정</a:t>
            </a:r>
          </a:p>
        </p:txBody>
      </p:sp>
    </p:spTree>
    <p:extLst>
      <p:ext uri="{BB962C8B-B14F-4D97-AF65-F5344CB8AC3E}">
        <p14:creationId xmlns:p14="http://schemas.microsoft.com/office/powerpoint/2010/main" val="285178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논리와 인공지능의 관계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7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비서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539552" y="1412776"/>
            <a:ext cx="8136904" cy="12106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일정이 있는가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설정이 있는가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공휴일이 아닌가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7069" y="3142008"/>
            <a:ext cx="2531462" cy="49186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406400" indent="-406400">
              <a:lnSpc>
                <a:spcPct val="120000"/>
              </a:lnSpc>
            </a:pPr>
            <a:r>
              <a:rPr lang="ko-KR" altLang="en-US" sz="2400" b="1" spc="-1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2400" b="1" spc="-100" dirty="0" err="1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알람을</a:t>
            </a:r>
            <a:r>
              <a:rPr lang="ko-KR" altLang="en-US" sz="2400" b="1" spc="-1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울린다</a:t>
            </a:r>
          </a:p>
        </p:txBody>
      </p:sp>
      <p:pic>
        <p:nvPicPr>
          <p:cNvPr id="11" name="Picture 2" descr="인공지능 비서 설문조사, 83.9% &amp;quot;우리 삶 편리하게 해줄 것&amp;quot; &amp;lt; 뉴스+ &amp;lt; 기사본문 - 스타트업투데이(STARTUPTODAY)">
            <a:extLst>
              <a:ext uri="{FF2B5EF4-FFF2-40B4-BE49-F238E27FC236}">
                <a16:creationId xmlns:a16="http://schemas.microsoft.com/office/drawing/2014/main" id="{84FD8082-411E-4EA8-8365-78D6D16C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89" y="3298371"/>
            <a:ext cx="3971420" cy="26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이 과목에서 무엇을 배우는가</a:t>
            </a:r>
            <a:r>
              <a:rPr lang="en-US" altLang="ko-KR" dirty="0">
                <a:solidFill>
                  <a:srgbClr val="FFFF00"/>
                </a:solidFill>
              </a:rPr>
              <a:t>?</a:t>
            </a:r>
            <a:endParaRPr lang="ko-KR" altLang="en-US" dirty="0">
              <a:solidFill>
                <a:srgbClr val="FFFF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5536" y="897523"/>
            <a:ext cx="7887013" cy="2862322"/>
            <a:chOff x="429403" y="897523"/>
            <a:chExt cx="7887013" cy="2862322"/>
          </a:xfrm>
        </p:grpSpPr>
        <p:sp>
          <p:nvSpPr>
            <p:cNvPr id="7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286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논리의 기본 체계와 활용법 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논리적인 주장의 타당성을 확인하는 여러 가지 추론 기법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논리적 추론 능력의 훈련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인공지능에서 논리가 어떻게 이용되는지 이해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인공지능의 동작과 가능성 및 한계를 이해하는 출발점</a:t>
              </a:r>
            </a:p>
          </p:txBody>
        </p:sp>
        <p:pic>
          <p:nvPicPr>
            <p:cNvPr id="8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1580720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2161292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2756378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3365978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8576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1960" y="2609617"/>
            <a:ext cx="28119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b="1" spc="6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</a:t>
            </a:r>
            <a:r>
              <a:rPr lang="en-US" altLang="ko-KR" sz="8000" b="1" spc="6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8000" b="1" spc="600" dirty="0">
                <a:solidFill>
                  <a:srgbClr val="0C5B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8000" b="1" spc="600" dirty="0">
              <a:solidFill>
                <a:srgbClr val="0C5B4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70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학습목표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39552" y="1124744"/>
            <a:ext cx="7918648" cy="2539157"/>
            <a:chOff x="1619672" y="1986550"/>
            <a:chExt cx="7918648" cy="2539157"/>
          </a:xfrm>
        </p:grpSpPr>
        <p:pic>
          <p:nvPicPr>
            <p:cNvPr id="6" name="Picture 15" descr="G:\■개인적\참고파일\■소스 창고\01_구, 기호, 블릿\그림4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2079977"/>
              <a:ext cx="265290" cy="265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913634" y="1986550"/>
              <a:ext cx="7624686" cy="25391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latinLnBrk="0">
                <a:lnSpc>
                  <a:spcPct val="120000"/>
                </a:lnSpc>
                <a:spcBef>
                  <a:spcPts val="1800"/>
                </a:spcBef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컴퓨터와 인공지능은 논리에 기초를 두고 있다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                           </a:t>
              </a: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비록 겉보기에는 우리가 생각하고 추론하는 논리와 달라 보이지만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비슷한 점이 많다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논리와 추론 방식을 이해하는 것이 인공지능의 원리와 동작을 이해하는 좋은 출발점이 된다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latinLnBrk="0">
                <a:lnSpc>
                  <a:spcPct val="120000"/>
                </a:lnSpc>
                <a:spcBef>
                  <a:spcPts val="1800"/>
                </a:spcBef>
                <a:defRPr/>
              </a:pP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장에서는 논리의 기본 개념과 인공지능의 개념을 각각 설명하고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주제가 어떻게 연관성을 갖고 활용되는지를 간단히 살펴볼 것이다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0" name="Picture 15" descr="G:\■개인적\참고파일\■소스 창고\01_구, 기호, 블릿\그림4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777544"/>
              <a:ext cx="265290" cy="265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600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14070" y="1939479"/>
            <a:ext cx="4750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300"/>
              </a:spcAft>
              <a:defRPr/>
            </a:pPr>
            <a:r>
              <a:rPr lang="en-US" altLang="ko-KR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1.1. </a:t>
            </a:r>
            <a:r>
              <a:rPr lang="ko-KR" altLang="en-US" sz="4000" b="1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논리란 무엇인가</a:t>
            </a:r>
          </a:p>
        </p:txBody>
      </p:sp>
    </p:spTree>
    <p:extLst>
      <p:ext uri="{BB962C8B-B14F-4D97-AF65-F5344CB8AC3E}">
        <p14:creationId xmlns:p14="http://schemas.microsoft.com/office/powerpoint/2010/main" val="386067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논리와 추론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5536" y="897523"/>
            <a:ext cx="7887013" cy="430887"/>
            <a:chOff x="429403" y="897523"/>
            <a:chExt cx="7887013" cy="430887"/>
          </a:xfrm>
        </p:grpSpPr>
        <p:sp>
          <p:nvSpPr>
            <p:cNvPr id="4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논리의 정의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539552" y="1412776"/>
            <a:ext cx="8136904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타당성의 엄격한 원칙에 따라 수행되거나 평가되는 추론 과정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5536" y="2269123"/>
            <a:ext cx="7887013" cy="430887"/>
            <a:chOff x="429403" y="897523"/>
            <a:chExt cx="7887013" cy="430887"/>
          </a:xfrm>
        </p:grpSpPr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추론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(reasoning)</a:t>
              </a:r>
            </a:p>
          </p:txBody>
        </p:sp>
        <p:pic>
          <p:nvPicPr>
            <p:cNvPr id="9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539552" y="2784376"/>
            <a:ext cx="8136904" cy="3970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인간의 이성을 이용하여 사고와 인식을 하는 과정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5536" y="3742323"/>
            <a:ext cx="7887013" cy="430887"/>
            <a:chOff x="429403" y="897523"/>
            <a:chExt cx="7887013" cy="430887"/>
          </a:xfrm>
        </p:grpSpPr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이성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(reason)</a:t>
              </a:r>
            </a:p>
          </p:txBody>
        </p:sp>
        <p:pic>
          <p:nvPicPr>
            <p:cNvPr id="14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539552" y="4257576"/>
            <a:ext cx="8136904" cy="12106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12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사물의 의미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본질적 이치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의식적으로 파악하는 인간의 능력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lvl="2" indent="-180000" latinLnBrk="0">
              <a:lnSpc>
                <a:spcPct val="120000"/>
              </a:lnSpc>
              <a:spcBef>
                <a:spcPts val="12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논리를 적용하여 기존의 정보와 새로운 정보를 기반으로 새로운 추리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유추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해석 등을 얻어낼 수 있는 능력</a:t>
            </a:r>
          </a:p>
        </p:txBody>
      </p:sp>
    </p:spTree>
    <p:extLst>
      <p:ext uri="{BB962C8B-B14F-4D97-AF65-F5344CB8AC3E}">
        <p14:creationId xmlns:p14="http://schemas.microsoft.com/office/powerpoint/2010/main" val="310282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66800"/>
            <a:ext cx="7147608" cy="484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논리가 왜 중요한가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20911" y="931036"/>
            <a:ext cx="4887689" cy="400110"/>
            <a:chOff x="484191" y="1212627"/>
            <a:chExt cx="4887689" cy="400110"/>
          </a:xfrm>
        </p:grpSpPr>
        <p:sp>
          <p:nvSpPr>
            <p:cNvPr id="15" name="직사각형 14"/>
            <p:cNvSpPr/>
            <p:nvPr/>
          </p:nvSpPr>
          <p:spPr>
            <a:xfrm>
              <a:off x="749102" y="1212627"/>
              <a:ext cx="46227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2"/>
              <a:r>
                <a:rPr lang="ko-KR" altLang="en-US" sz="2000" b="1" dirty="0"/>
                <a:t>일상생활 속에서 논리가 항상 사용됨</a:t>
              </a:r>
              <a:endParaRPr lang="en-US" altLang="ko-KR" sz="2000" b="1" dirty="0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84191" y="1281208"/>
              <a:ext cx="258760" cy="259431"/>
            </a:xfrm>
            <a:custGeom>
              <a:avLst/>
              <a:gdLst>
                <a:gd name="T0" fmla="*/ 165 w 330"/>
                <a:gd name="T1" fmla="*/ 330 h 330"/>
                <a:gd name="T2" fmla="*/ 330 w 330"/>
                <a:gd name="T3" fmla="*/ 165 h 330"/>
                <a:gd name="T4" fmla="*/ 165 w 330"/>
                <a:gd name="T5" fmla="*/ 0 h 330"/>
                <a:gd name="T6" fmla="*/ 0 w 330"/>
                <a:gd name="T7" fmla="*/ 165 h 330"/>
                <a:gd name="T8" fmla="*/ 165 w 330"/>
                <a:gd name="T9" fmla="*/ 330 h 330"/>
                <a:gd name="T10" fmla="*/ 143 w 330"/>
                <a:gd name="T11" fmla="*/ 239 h 330"/>
                <a:gd name="T12" fmla="*/ 131 w 330"/>
                <a:gd name="T13" fmla="*/ 227 h 330"/>
                <a:gd name="T14" fmla="*/ 222 w 330"/>
                <a:gd name="T15" fmla="*/ 136 h 330"/>
                <a:gd name="T16" fmla="*/ 234 w 330"/>
                <a:gd name="T17" fmla="*/ 148 h 330"/>
                <a:gd name="T18" fmla="*/ 143 w 330"/>
                <a:gd name="T19" fmla="*/ 239 h 330"/>
                <a:gd name="T20" fmla="*/ 125 w 330"/>
                <a:gd name="T21" fmla="*/ 220 h 330"/>
                <a:gd name="T22" fmla="*/ 110 w 330"/>
                <a:gd name="T23" fmla="*/ 206 h 330"/>
                <a:gd name="T24" fmla="*/ 201 w 330"/>
                <a:gd name="T25" fmla="*/ 115 h 330"/>
                <a:gd name="T26" fmla="*/ 216 w 330"/>
                <a:gd name="T27" fmla="*/ 129 h 330"/>
                <a:gd name="T28" fmla="*/ 125 w 330"/>
                <a:gd name="T29" fmla="*/ 220 h 330"/>
                <a:gd name="T30" fmla="*/ 197 w 330"/>
                <a:gd name="T31" fmla="*/ 79 h 330"/>
                <a:gd name="T32" fmla="*/ 246 w 330"/>
                <a:gd name="T33" fmla="*/ 79 h 330"/>
                <a:gd name="T34" fmla="*/ 251 w 330"/>
                <a:gd name="T35" fmla="*/ 84 h 330"/>
                <a:gd name="T36" fmla="*/ 251 w 330"/>
                <a:gd name="T37" fmla="*/ 134 h 330"/>
                <a:gd name="T38" fmla="*/ 244 w 330"/>
                <a:gd name="T39" fmla="*/ 140 h 330"/>
                <a:gd name="T40" fmla="*/ 190 w 330"/>
                <a:gd name="T41" fmla="*/ 86 h 330"/>
                <a:gd name="T42" fmla="*/ 197 w 330"/>
                <a:gd name="T43" fmla="*/ 79 h 330"/>
                <a:gd name="T44" fmla="*/ 182 w 330"/>
                <a:gd name="T45" fmla="*/ 96 h 330"/>
                <a:gd name="T46" fmla="*/ 194 w 330"/>
                <a:gd name="T47" fmla="*/ 108 h 330"/>
                <a:gd name="T48" fmla="*/ 103 w 330"/>
                <a:gd name="T49" fmla="*/ 199 h 330"/>
                <a:gd name="T50" fmla="*/ 91 w 330"/>
                <a:gd name="T51" fmla="*/ 187 h 330"/>
                <a:gd name="T52" fmla="*/ 182 w 330"/>
                <a:gd name="T53" fmla="*/ 96 h 330"/>
                <a:gd name="T54" fmla="*/ 81 w 330"/>
                <a:gd name="T55" fmla="*/ 197 h 330"/>
                <a:gd name="T56" fmla="*/ 133 w 330"/>
                <a:gd name="T57" fmla="*/ 249 h 330"/>
                <a:gd name="T58" fmla="*/ 74 w 330"/>
                <a:gd name="T59" fmla="*/ 261 h 330"/>
                <a:gd name="T60" fmla="*/ 69 w 330"/>
                <a:gd name="T61" fmla="*/ 256 h 330"/>
                <a:gd name="T62" fmla="*/ 81 w 330"/>
                <a:gd name="T63" fmla="*/ 19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30">
                  <a:moveTo>
                    <a:pt x="165" y="330"/>
                  </a:moveTo>
                  <a:cubicBezTo>
                    <a:pt x="256" y="330"/>
                    <a:pt x="330" y="256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6"/>
                    <a:pt x="74" y="330"/>
                    <a:pt x="165" y="330"/>
                  </a:cubicBezTo>
                  <a:close/>
                  <a:moveTo>
                    <a:pt x="143" y="239"/>
                  </a:moveTo>
                  <a:cubicBezTo>
                    <a:pt x="131" y="227"/>
                    <a:pt x="131" y="227"/>
                    <a:pt x="131" y="227"/>
                  </a:cubicBezTo>
                  <a:cubicBezTo>
                    <a:pt x="222" y="136"/>
                    <a:pt x="222" y="136"/>
                    <a:pt x="222" y="136"/>
                  </a:cubicBezTo>
                  <a:cubicBezTo>
                    <a:pt x="234" y="148"/>
                    <a:pt x="234" y="148"/>
                    <a:pt x="234" y="148"/>
                  </a:cubicBezTo>
                  <a:lnTo>
                    <a:pt x="143" y="239"/>
                  </a:lnTo>
                  <a:close/>
                  <a:moveTo>
                    <a:pt x="125" y="220"/>
                  </a:moveTo>
                  <a:cubicBezTo>
                    <a:pt x="110" y="206"/>
                    <a:pt x="110" y="206"/>
                    <a:pt x="110" y="206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16" y="129"/>
                    <a:pt x="216" y="129"/>
                    <a:pt x="216" y="129"/>
                  </a:cubicBezTo>
                  <a:lnTo>
                    <a:pt x="125" y="220"/>
                  </a:lnTo>
                  <a:close/>
                  <a:moveTo>
                    <a:pt x="197" y="79"/>
                  </a:moveTo>
                  <a:cubicBezTo>
                    <a:pt x="210" y="66"/>
                    <a:pt x="233" y="66"/>
                    <a:pt x="246" y="79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65" y="98"/>
                    <a:pt x="265" y="120"/>
                    <a:pt x="251" y="134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190" y="86"/>
                    <a:pt x="190" y="86"/>
                    <a:pt x="190" y="86"/>
                  </a:cubicBezTo>
                  <a:lnTo>
                    <a:pt x="197" y="79"/>
                  </a:lnTo>
                  <a:close/>
                  <a:moveTo>
                    <a:pt x="182" y="96"/>
                  </a:moveTo>
                  <a:cubicBezTo>
                    <a:pt x="194" y="108"/>
                    <a:pt x="194" y="108"/>
                    <a:pt x="194" y="108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91" y="187"/>
                    <a:pt x="91" y="187"/>
                    <a:pt x="91" y="187"/>
                  </a:cubicBezTo>
                  <a:lnTo>
                    <a:pt x="182" y="96"/>
                  </a:lnTo>
                  <a:close/>
                  <a:moveTo>
                    <a:pt x="81" y="197"/>
                  </a:moveTo>
                  <a:cubicBezTo>
                    <a:pt x="133" y="249"/>
                    <a:pt x="133" y="249"/>
                    <a:pt x="133" y="249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1" y="261"/>
                    <a:pt x="69" y="259"/>
                    <a:pt x="69" y="256"/>
                  </a:cubicBezTo>
                  <a:lnTo>
                    <a:pt x="81" y="19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20911" y="1642236"/>
            <a:ext cx="7953831" cy="400110"/>
            <a:chOff x="484191" y="1212627"/>
            <a:chExt cx="7953831" cy="400110"/>
          </a:xfrm>
        </p:grpSpPr>
        <p:sp>
          <p:nvSpPr>
            <p:cNvPr id="20" name="직사각형 19"/>
            <p:cNvSpPr/>
            <p:nvPr/>
          </p:nvSpPr>
          <p:spPr>
            <a:xfrm>
              <a:off x="749101" y="1212627"/>
              <a:ext cx="768892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2"/>
              <a:r>
                <a:rPr lang="ko-KR" altLang="en-US" sz="2000" b="1" dirty="0" err="1"/>
                <a:t>인포데믹</a:t>
              </a:r>
              <a:r>
                <a:rPr lang="ko-KR" altLang="en-US" sz="2000" b="1" dirty="0"/>
                <a:t> </a:t>
              </a:r>
              <a:r>
                <a:rPr lang="en-US" altLang="ko-KR" sz="2000" b="1" dirty="0"/>
                <a:t>: </a:t>
              </a:r>
              <a:r>
                <a:rPr lang="ko-KR" altLang="en-US" sz="2000" b="1" dirty="0"/>
                <a:t>잘못된 정보가 빠르게 퍼져나가는 현상</a:t>
              </a:r>
              <a:endParaRPr lang="en-US" altLang="ko-KR" sz="2000" b="1" dirty="0"/>
            </a:p>
          </p:txBody>
        </p: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84191" y="1281208"/>
              <a:ext cx="258760" cy="259431"/>
            </a:xfrm>
            <a:custGeom>
              <a:avLst/>
              <a:gdLst>
                <a:gd name="T0" fmla="*/ 165 w 330"/>
                <a:gd name="T1" fmla="*/ 330 h 330"/>
                <a:gd name="T2" fmla="*/ 330 w 330"/>
                <a:gd name="T3" fmla="*/ 165 h 330"/>
                <a:gd name="T4" fmla="*/ 165 w 330"/>
                <a:gd name="T5" fmla="*/ 0 h 330"/>
                <a:gd name="T6" fmla="*/ 0 w 330"/>
                <a:gd name="T7" fmla="*/ 165 h 330"/>
                <a:gd name="T8" fmla="*/ 165 w 330"/>
                <a:gd name="T9" fmla="*/ 330 h 330"/>
                <a:gd name="T10" fmla="*/ 143 w 330"/>
                <a:gd name="T11" fmla="*/ 239 h 330"/>
                <a:gd name="T12" fmla="*/ 131 w 330"/>
                <a:gd name="T13" fmla="*/ 227 h 330"/>
                <a:gd name="T14" fmla="*/ 222 w 330"/>
                <a:gd name="T15" fmla="*/ 136 h 330"/>
                <a:gd name="T16" fmla="*/ 234 w 330"/>
                <a:gd name="T17" fmla="*/ 148 h 330"/>
                <a:gd name="T18" fmla="*/ 143 w 330"/>
                <a:gd name="T19" fmla="*/ 239 h 330"/>
                <a:gd name="T20" fmla="*/ 125 w 330"/>
                <a:gd name="T21" fmla="*/ 220 h 330"/>
                <a:gd name="T22" fmla="*/ 110 w 330"/>
                <a:gd name="T23" fmla="*/ 206 h 330"/>
                <a:gd name="T24" fmla="*/ 201 w 330"/>
                <a:gd name="T25" fmla="*/ 115 h 330"/>
                <a:gd name="T26" fmla="*/ 216 w 330"/>
                <a:gd name="T27" fmla="*/ 129 h 330"/>
                <a:gd name="T28" fmla="*/ 125 w 330"/>
                <a:gd name="T29" fmla="*/ 220 h 330"/>
                <a:gd name="T30" fmla="*/ 197 w 330"/>
                <a:gd name="T31" fmla="*/ 79 h 330"/>
                <a:gd name="T32" fmla="*/ 246 w 330"/>
                <a:gd name="T33" fmla="*/ 79 h 330"/>
                <a:gd name="T34" fmla="*/ 251 w 330"/>
                <a:gd name="T35" fmla="*/ 84 h 330"/>
                <a:gd name="T36" fmla="*/ 251 w 330"/>
                <a:gd name="T37" fmla="*/ 134 h 330"/>
                <a:gd name="T38" fmla="*/ 244 w 330"/>
                <a:gd name="T39" fmla="*/ 140 h 330"/>
                <a:gd name="T40" fmla="*/ 190 w 330"/>
                <a:gd name="T41" fmla="*/ 86 h 330"/>
                <a:gd name="T42" fmla="*/ 197 w 330"/>
                <a:gd name="T43" fmla="*/ 79 h 330"/>
                <a:gd name="T44" fmla="*/ 182 w 330"/>
                <a:gd name="T45" fmla="*/ 96 h 330"/>
                <a:gd name="T46" fmla="*/ 194 w 330"/>
                <a:gd name="T47" fmla="*/ 108 h 330"/>
                <a:gd name="T48" fmla="*/ 103 w 330"/>
                <a:gd name="T49" fmla="*/ 199 h 330"/>
                <a:gd name="T50" fmla="*/ 91 w 330"/>
                <a:gd name="T51" fmla="*/ 187 h 330"/>
                <a:gd name="T52" fmla="*/ 182 w 330"/>
                <a:gd name="T53" fmla="*/ 96 h 330"/>
                <a:gd name="T54" fmla="*/ 81 w 330"/>
                <a:gd name="T55" fmla="*/ 197 h 330"/>
                <a:gd name="T56" fmla="*/ 133 w 330"/>
                <a:gd name="T57" fmla="*/ 249 h 330"/>
                <a:gd name="T58" fmla="*/ 74 w 330"/>
                <a:gd name="T59" fmla="*/ 261 h 330"/>
                <a:gd name="T60" fmla="*/ 69 w 330"/>
                <a:gd name="T61" fmla="*/ 256 h 330"/>
                <a:gd name="T62" fmla="*/ 81 w 330"/>
                <a:gd name="T63" fmla="*/ 19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30">
                  <a:moveTo>
                    <a:pt x="165" y="330"/>
                  </a:moveTo>
                  <a:cubicBezTo>
                    <a:pt x="256" y="330"/>
                    <a:pt x="330" y="256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6"/>
                    <a:pt x="74" y="330"/>
                    <a:pt x="165" y="330"/>
                  </a:cubicBezTo>
                  <a:close/>
                  <a:moveTo>
                    <a:pt x="143" y="239"/>
                  </a:moveTo>
                  <a:cubicBezTo>
                    <a:pt x="131" y="227"/>
                    <a:pt x="131" y="227"/>
                    <a:pt x="131" y="227"/>
                  </a:cubicBezTo>
                  <a:cubicBezTo>
                    <a:pt x="222" y="136"/>
                    <a:pt x="222" y="136"/>
                    <a:pt x="222" y="136"/>
                  </a:cubicBezTo>
                  <a:cubicBezTo>
                    <a:pt x="234" y="148"/>
                    <a:pt x="234" y="148"/>
                    <a:pt x="234" y="148"/>
                  </a:cubicBezTo>
                  <a:lnTo>
                    <a:pt x="143" y="239"/>
                  </a:lnTo>
                  <a:close/>
                  <a:moveTo>
                    <a:pt x="125" y="220"/>
                  </a:moveTo>
                  <a:cubicBezTo>
                    <a:pt x="110" y="206"/>
                    <a:pt x="110" y="206"/>
                    <a:pt x="110" y="206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16" y="129"/>
                    <a:pt x="216" y="129"/>
                    <a:pt x="216" y="129"/>
                  </a:cubicBezTo>
                  <a:lnTo>
                    <a:pt x="125" y="220"/>
                  </a:lnTo>
                  <a:close/>
                  <a:moveTo>
                    <a:pt x="197" y="79"/>
                  </a:moveTo>
                  <a:cubicBezTo>
                    <a:pt x="210" y="66"/>
                    <a:pt x="233" y="66"/>
                    <a:pt x="246" y="79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65" y="98"/>
                    <a:pt x="265" y="120"/>
                    <a:pt x="251" y="134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190" y="86"/>
                    <a:pt x="190" y="86"/>
                    <a:pt x="190" y="86"/>
                  </a:cubicBezTo>
                  <a:lnTo>
                    <a:pt x="197" y="79"/>
                  </a:lnTo>
                  <a:close/>
                  <a:moveTo>
                    <a:pt x="182" y="96"/>
                  </a:moveTo>
                  <a:cubicBezTo>
                    <a:pt x="194" y="108"/>
                    <a:pt x="194" y="108"/>
                    <a:pt x="194" y="108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91" y="187"/>
                    <a:pt x="91" y="187"/>
                    <a:pt x="91" y="187"/>
                  </a:cubicBezTo>
                  <a:lnTo>
                    <a:pt x="182" y="96"/>
                  </a:lnTo>
                  <a:close/>
                  <a:moveTo>
                    <a:pt x="81" y="197"/>
                  </a:moveTo>
                  <a:cubicBezTo>
                    <a:pt x="133" y="249"/>
                    <a:pt x="133" y="249"/>
                    <a:pt x="133" y="249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1" y="261"/>
                    <a:pt x="69" y="259"/>
                    <a:pt x="69" y="256"/>
                  </a:cubicBezTo>
                  <a:lnTo>
                    <a:pt x="81" y="19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3220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사례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2502" y="1359721"/>
            <a:ext cx="3721498" cy="2477304"/>
            <a:chOff x="4261426" y="3048993"/>
            <a:chExt cx="4876801" cy="3248026"/>
          </a:xfrm>
        </p:grpSpPr>
        <p:pic>
          <p:nvPicPr>
            <p:cNvPr id="7" name="Picture 2" descr="시각] 유럽 섬유산업 도약 불러온 페스트">
              <a:extLst>
                <a:ext uri="{FF2B5EF4-FFF2-40B4-BE49-F238E27FC236}">
                  <a16:creationId xmlns:a16="http://schemas.microsoft.com/office/drawing/2014/main" id="{EE0F5076-9178-4193-B552-79162EE77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61427" y="3048993"/>
              <a:ext cx="4876800" cy="324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261426" y="3048993"/>
              <a:ext cx="3550933" cy="324802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4" descr="만화 중세 사람들 로열티 무료 사진, 그림, 이미지 그리고 스톡포토그래피. Image 8545604.">
            <a:extLst>
              <a:ext uri="{FF2B5EF4-FFF2-40B4-BE49-F238E27FC236}">
                <a16:creationId xmlns:a16="http://schemas.microsoft.com/office/drawing/2014/main" id="{3EC78063-A81D-490F-A5FC-ED42E96ED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4041" r="67161" b="68889"/>
          <a:stretch/>
        </p:blipFill>
        <p:spPr bwMode="auto">
          <a:xfrm>
            <a:off x="3507667" y="3484002"/>
            <a:ext cx="1382544" cy="21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만화 중세 사람들 로열티 무료 사진, 그림, 이미지 그리고 스톡포토그래피. Image 8545604.">
            <a:extLst>
              <a:ext uri="{FF2B5EF4-FFF2-40B4-BE49-F238E27FC236}">
                <a16:creationId xmlns:a16="http://schemas.microsoft.com/office/drawing/2014/main" id="{7111D6F2-5805-43D2-AB53-6853D1CCB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 t="3333" r="4293" b="69802"/>
          <a:stretch/>
        </p:blipFill>
        <p:spPr bwMode="auto">
          <a:xfrm>
            <a:off x="923077" y="3250576"/>
            <a:ext cx="1381798" cy="19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with Corners Rounded 5">
            <a:extLst>
              <a:ext uri="{FF2B5EF4-FFF2-40B4-BE49-F238E27FC236}">
                <a16:creationId xmlns:a16="http://schemas.microsoft.com/office/drawing/2014/main" id="{70827BA4-59E7-4FD3-9869-8BAC1D421667}"/>
              </a:ext>
            </a:extLst>
          </p:cNvPr>
          <p:cNvSpPr/>
          <p:nvPr/>
        </p:nvSpPr>
        <p:spPr>
          <a:xfrm>
            <a:off x="751195" y="1743918"/>
            <a:ext cx="2088232" cy="1242356"/>
          </a:xfrm>
          <a:prstGeom prst="wedgeRoundRectCallout">
            <a:avLst>
              <a:gd name="adj1" fmla="val -20105"/>
              <a:gd name="adj2" fmla="val 6546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 의사가 그러는데</a:t>
            </a:r>
            <a:endParaRPr lang="en-US" altLang="ko-KR" sz="1400" b="1" spc="-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시궁창에 살면 페스트에 </a:t>
            </a:r>
            <a:br>
              <a:rPr lang="en-US" altLang="ko-KR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걸리지 않는다네</a:t>
            </a:r>
            <a:r>
              <a:rPr lang="en-US" altLang="ko-KR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400" b="1" spc="-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Speech Bubble: Rectangle with Corners Rounded 9">
            <a:extLst>
              <a:ext uri="{FF2B5EF4-FFF2-40B4-BE49-F238E27FC236}">
                <a16:creationId xmlns:a16="http://schemas.microsoft.com/office/drawing/2014/main" id="{BEBEE993-769D-4990-9A44-3532D1F23B63}"/>
              </a:ext>
            </a:extLst>
          </p:cNvPr>
          <p:cNvSpPr/>
          <p:nvPr/>
        </p:nvSpPr>
        <p:spPr>
          <a:xfrm>
            <a:off x="3559973" y="2172631"/>
            <a:ext cx="1156043" cy="968337"/>
          </a:xfrm>
          <a:prstGeom prst="wedgeRoundRectCallout">
            <a:avLst>
              <a:gd name="adj1" fmla="val 20614"/>
              <a:gd name="adj2" fmla="val 7126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</a:t>
            </a:r>
            <a:r>
              <a:rPr lang="en-US" altLang="ko-KR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</a:t>
            </a:r>
            <a:r>
              <a:rPr lang="en-US" altLang="ko-KR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시궁창이 </a:t>
            </a:r>
            <a:endParaRPr lang="en-US" altLang="ko-KR" sz="1400" b="1" spc="-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어디 있지</a:t>
            </a:r>
            <a:r>
              <a:rPr lang="en-US" altLang="ko-KR" sz="14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spc="-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0911" y="931036"/>
            <a:ext cx="6671369" cy="400110"/>
            <a:chOff x="484191" y="1212627"/>
            <a:chExt cx="6671369" cy="400110"/>
          </a:xfrm>
        </p:grpSpPr>
        <p:sp>
          <p:nvSpPr>
            <p:cNvPr id="12" name="직사각형 11"/>
            <p:cNvSpPr/>
            <p:nvPr/>
          </p:nvSpPr>
          <p:spPr>
            <a:xfrm>
              <a:off x="749102" y="1212627"/>
              <a:ext cx="640645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2"/>
              <a:r>
                <a:rPr lang="ko-KR" altLang="en-US" sz="2000" b="1" dirty="0"/>
                <a:t>중세시대 </a:t>
              </a:r>
              <a:r>
                <a:rPr lang="en-US" altLang="ko-KR" sz="2000" b="1" dirty="0"/>
                <a:t>: </a:t>
              </a:r>
              <a:r>
                <a:rPr lang="ko-KR" altLang="en-US" sz="2000" b="1" dirty="0"/>
                <a:t>시궁창에 살면 페스트에 걸리지 않는다네</a:t>
              </a:r>
              <a:r>
                <a:rPr lang="en-US" altLang="ko-KR" sz="2000" b="1" dirty="0"/>
                <a:t>~</a:t>
              </a:r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484191" y="1281208"/>
              <a:ext cx="258760" cy="259431"/>
            </a:xfrm>
            <a:custGeom>
              <a:avLst/>
              <a:gdLst>
                <a:gd name="T0" fmla="*/ 165 w 330"/>
                <a:gd name="T1" fmla="*/ 330 h 330"/>
                <a:gd name="T2" fmla="*/ 330 w 330"/>
                <a:gd name="T3" fmla="*/ 165 h 330"/>
                <a:gd name="T4" fmla="*/ 165 w 330"/>
                <a:gd name="T5" fmla="*/ 0 h 330"/>
                <a:gd name="T6" fmla="*/ 0 w 330"/>
                <a:gd name="T7" fmla="*/ 165 h 330"/>
                <a:gd name="T8" fmla="*/ 165 w 330"/>
                <a:gd name="T9" fmla="*/ 330 h 330"/>
                <a:gd name="T10" fmla="*/ 143 w 330"/>
                <a:gd name="T11" fmla="*/ 239 h 330"/>
                <a:gd name="T12" fmla="*/ 131 w 330"/>
                <a:gd name="T13" fmla="*/ 227 h 330"/>
                <a:gd name="T14" fmla="*/ 222 w 330"/>
                <a:gd name="T15" fmla="*/ 136 h 330"/>
                <a:gd name="T16" fmla="*/ 234 w 330"/>
                <a:gd name="T17" fmla="*/ 148 h 330"/>
                <a:gd name="T18" fmla="*/ 143 w 330"/>
                <a:gd name="T19" fmla="*/ 239 h 330"/>
                <a:gd name="T20" fmla="*/ 125 w 330"/>
                <a:gd name="T21" fmla="*/ 220 h 330"/>
                <a:gd name="T22" fmla="*/ 110 w 330"/>
                <a:gd name="T23" fmla="*/ 206 h 330"/>
                <a:gd name="T24" fmla="*/ 201 w 330"/>
                <a:gd name="T25" fmla="*/ 115 h 330"/>
                <a:gd name="T26" fmla="*/ 216 w 330"/>
                <a:gd name="T27" fmla="*/ 129 h 330"/>
                <a:gd name="T28" fmla="*/ 125 w 330"/>
                <a:gd name="T29" fmla="*/ 220 h 330"/>
                <a:gd name="T30" fmla="*/ 197 w 330"/>
                <a:gd name="T31" fmla="*/ 79 h 330"/>
                <a:gd name="T32" fmla="*/ 246 w 330"/>
                <a:gd name="T33" fmla="*/ 79 h 330"/>
                <a:gd name="T34" fmla="*/ 251 w 330"/>
                <a:gd name="T35" fmla="*/ 84 h 330"/>
                <a:gd name="T36" fmla="*/ 251 w 330"/>
                <a:gd name="T37" fmla="*/ 134 h 330"/>
                <a:gd name="T38" fmla="*/ 244 w 330"/>
                <a:gd name="T39" fmla="*/ 140 h 330"/>
                <a:gd name="T40" fmla="*/ 190 w 330"/>
                <a:gd name="T41" fmla="*/ 86 h 330"/>
                <a:gd name="T42" fmla="*/ 197 w 330"/>
                <a:gd name="T43" fmla="*/ 79 h 330"/>
                <a:gd name="T44" fmla="*/ 182 w 330"/>
                <a:gd name="T45" fmla="*/ 96 h 330"/>
                <a:gd name="T46" fmla="*/ 194 w 330"/>
                <a:gd name="T47" fmla="*/ 108 h 330"/>
                <a:gd name="T48" fmla="*/ 103 w 330"/>
                <a:gd name="T49" fmla="*/ 199 h 330"/>
                <a:gd name="T50" fmla="*/ 91 w 330"/>
                <a:gd name="T51" fmla="*/ 187 h 330"/>
                <a:gd name="T52" fmla="*/ 182 w 330"/>
                <a:gd name="T53" fmla="*/ 96 h 330"/>
                <a:gd name="T54" fmla="*/ 81 w 330"/>
                <a:gd name="T55" fmla="*/ 197 h 330"/>
                <a:gd name="T56" fmla="*/ 133 w 330"/>
                <a:gd name="T57" fmla="*/ 249 h 330"/>
                <a:gd name="T58" fmla="*/ 74 w 330"/>
                <a:gd name="T59" fmla="*/ 261 h 330"/>
                <a:gd name="T60" fmla="*/ 69 w 330"/>
                <a:gd name="T61" fmla="*/ 256 h 330"/>
                <a:gd name="T62" fmla="*/ 81 w 330"/>
                <a:gd name="T63" fmla="*/ 19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30">
                  <a:moveTo>
                    <a:pt x="165" y="330"/>
                  </a:moveTo>
                  <a:cubicBezTo>
                    <a:pt x="256" y="330"/>
                    <a:pt x="330" y="256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6"/>
                    <a:pt x="74" y="330"/>
                    <a:pt x="165" y="330"/>
                  </a:cubicBezTo>
                  <a:close/>
                  <a:moveTo>
                    <a:pt x="143" y="239"/>
                  </a:moveTo>
                  <a:cubicBezTo>
                    <a:pt x="131" y="227"/>
                    <a:pt x="131" y="227"/>
                    <a:pt x="131" y="227"/>
                  </a:cubicBezTo>
                  <a:cubicBezTo>
                    <a:pt x="222" y="136"/>
                    <a:pt x="222" y="136"/>
                    <a:pt x="222" y="136"/>
                  </a:cubicBezTo>
                  <a:cubicBezTo>
                    <a:pt x="234" y="148"/>
                    <a:pt x="234" y="148"/>
                    <a:pt x="234" y="148"/>
                  </a:cubicBezTo>
                  <a:lnTo>
                    <a:pt x="143" y="239"/>
                  </a:lnTo>
                  <a:close/>
                  <a:moveTo>
                    <a:pt x="125" y="220"/>
                  </a:moveTo>
                  <a:cubicBezTo>
                    <a:pt x="110" y="206"/>
                    <a:pt x="110" y="206"/>
                    <a:pt x="110" y="206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16" y="129"/>
                    <a:pt x="216" y="129"/>
                    <a:pt x="216" y="129"/>
                  </a:cubicBezTo>
                  <a:lnTo>
                    <a:pt x="125" y="220"/>
                  </a:lnTo>
                  <a:close/>
                  <a:moveTo>
                    <a:pt x="197" y="79"/>
                  </a:moveTo>
                  <a:cubicBezTo>
                    <a:pt x="210" y="66"/>
                    <a:pt x="233" y="66"/>
                    <a:pt x="246" y="79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65" y="98"/>
                    <a:pt x="265" y="120"/>
                    <a:pt x="251" y="134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190" y="86"/>
                    <a:pt x="190" y="86"/>
                    <a:pt x="190" y="86"/>
                  </a:cubicBezTo>
                  <a:lnTo>
                    <a:pt x="197" y="79"/>
                  </a:lnTo>
                  <a:close/>
                  <a:moveTo>
                    <a:pt x="182" y="96"/>
                  </a:moveTo>
                  <a:cubicBezTo>
                    <a:pt x="194" y="108"/>
                    <a:pt x="194" y="108"/>
                    <a:pt x="194" y="108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91" y="187"/>
                    <a:pt x="91" y="187"/>
                    <a:pt x="91" y="187"/>
                  </a:cubicBezTo>
                  <a:lnTo>
                    <a:pt x="182" y="96"/>
                  </a:lnTo>
                  <a:close/>
                  <a:moveTo>
                    <a:pt x="81" y="197"/>
                  </a:moveTo>
                  <a:cubicBezTo>
                    <a:pt x="133" y="249"/>
                    <a:pt x="133" y="249"/>
                    <a:pt x="133" y="249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1" y="261"/>
                    <a:pt x="69" y="259"/>
                    <a:pt x="69" y="256"/>
                  </a:cubicBezTo>
                  <a:lnTo>
                    <a:pt x="81" y="19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20911" y="5981218"/>
            <a:ext cx="6671369" cy="400110"/>
            <a:chOff x="484191" y="1212627"/>
            <a:chExt cx="6671369" cy="400110"/>
          </a:xfrm>
        </p:grpSpPr>
        <p:sp>
          <p:nvSpPr>
            <p:cNvPr id="18" name="직사각형 17"/>
            <p:cNvSpPr/>
            <p:nvPr/>
          </p:nvSpPr>
          <p:spPr>
            <a:xfrm>
              <a:off x="749102" y="1212627"/>
              <a:ext cx="640645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2"/>
              <a:r>
                <a:rPr lang="en-US" altLang="ko-KR" sz="2000" b="1" dirty="0"/>
                <a:t>21</a:t>
              </a:r>
              <a:r>
                <a:rPr lang="ko-KR" altLang="en-US" sz="2000" b="1" dirty="0"/>
                <a:t>세기 </a:t>
              </a:r>
              <a:r>
                <a:rPr lang="en-US" altLang="ko-KR" sz="2000" b="1" dirty="0"/>
                <a:t>: </a:t>
              </a:r>
              <a:r>
                <a:rPr lang="ko-KR" altLang="en-US" sz="2000" b="1" dirty="0" err="1"/>
                <a:t>고춧대를</a:t>
              </a:r>
              <a:r>
                <a:rPr lang="ko-KR" altLang="en-US" sz="2000" b="1" dirty="0"/>
                <a:t> 삶아먹으면 코로나가 낫는다</a:t>
              </a:r>
              <a:endParaRPr lang="en-US" altLang="ko-KR" sz="2000" b="1" dirty="0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84191" y="1281208"/>
              <a:ext cx="258760" cy="259431"/>
            </a:xfrm>
            <a:custGeom>
              <a:avLst/>
              <a:gdLst>
                <a:gd name="T0" fmla="*/ 165 w 330"/>
                <a:gd name="T1" fmla="*/ 330 h 330"/>
                <a:gd name="T2" fmla="*/ 330 w 330"/>
                <a:gd name="T3" fmla="*/ 165 h 330"/>
                <a:gd name="T4" fmla="*/ 165 w 330"/>
                <a:gd name="T5" fmla="*/ 0 h 330"/>
                <a:gd name="T6" fmla="*/ 0 w 330"/>
                <a:gd name="T7" fmla="*/ 165 h 330"/>
                <a:gd name="T8" fmla="*/ 165 w 330"/>
                <a:gd name="T9" fmla="*/ 330 h 330"/>
                <a:gd name="T10" fmla="*/ 143 w 330"/>
                <a:gd name="T11" fmla="*/ 239 h 330"/>
                <a:gd name="T12" fmla="*/ 131 w 330"/>
                <a:gd name="T13" fmla="*/ 227 h 330"/>
                <a:gd name="T14" fmla="*/ 222 w 330"/>
                <a:gd name="T15" fmla="*/ 136 h 330"/>
                <a:gd name="T16" fmla="*/ 234 w 330"/>
                <a:gd name="T17" fmla="*/ 148 h 330"/>
                <a:gd name="T18" fmla="*/ 143 w 330"/>
                <a:gd name="T19" fmla="*/ 239 h 330"/>
                <a:gd name="T20" fmla="*/ 125 w 330"/>
                <a:gd name="T21" fmla="*/ 220 h 330"/>
                <a:gd name="T22" fmla="*/ 110 w 330"/>
                <a:gd name="T23" fmla="*/ 206 h 330"/>
                <a:gd name="T24" fmla="*/ 201 w 330"/>
                <a:gd name="T25" fmla="*/ 115 h 330"/>
                <a:gd name="T26" fmla="*/ 216 w 330"/>
                <a:gd name="T27" fmla="*/ 129 h 330"/>
                <a:gd name="T28" fmla="*/ 125 w 330"/>
                <a:gd name="T29" fmla="*/ 220 h 330"/>
                <a:gd name="T30" fmla="*/ 197 w 330"/>
                <a:gd name="T31" fmla="*/ 79 h 330"/>
                <a:gd name="T32" fmla="*/ 246 w 330"/>
                <a:gd name="T33" fmla="*/ 79 h 330"/>
                <a:gd name="T34" fmla="*/ 251 w 330"/>
                <a:gd name="T35" fmla="*/ 84 h 330"/>
                <a:gd name="T36" fmla="*/ 251 w 330"/>
                <a:gd name="T37" fmla="*/ 134 h 330"/>
                <a:gd name="T38" fmla="*/ 244 w 330"/>
                <a:gd name="T39" fmla="*/ 140 h 330"/>
                <a:gd name="T40" fmla="*/ 190 w 330"/>
                <a:gd name="T41" fmla="*/ 86 h 330"/>
                <a:gd name="T42" fmla="*/ 197 w 330"/>
                <a:gd name="T43" fmla="*/ 79 h 330"/>
                <a:gd name="T44" fmla="*/ 182 w 330"/>
                <a:gd name="T45" fmla="*/ 96 h 330"/>
                <a:gd name="T46" fmla="*/ 194 w 330"/>
                <a:gd name="T47" fmla="*/ 108 h 330"/>
                <a:gd name="T48" fmla="*/ 103 w 330"/>
                <a:gd name="T49" fmla="*/ 199 h 330"/>
                <a:gd name="T50" fmla="*/ 91 w 330"/>
                <a:gd name="T51" fmla="*/ 187 h 330"/>
                <a:gd name="T52" fmla="*/ 182 w 330"/>
                <a:gd name="T53" fmla="*/ 96 h 330"/>
                <a:gd name="T54" fmla="*/ 81 w 330"/>
                <a:gd name="T55" fmla="*/ 197 h 330"/>
                <a:gd name="T56" fmla="*/ 133 w 330"/>
                <a:gd name="T57" fmla="*/ 249 h 330"/>
                <a:gd name="T58" fmla="*/ 74 w 330"/>
                <a:gd name="T59" fmla="*/ 261 h 330"/>
                <a:gd name="T60" fmla="*/ 69 w 330"/>
                <a:gd name="T61" fmla="*/ 256 h 330"/>
                <a:gd name="T62" fmla="*/ 81 w 330"/>
                <a:gd name="T63" fmla="*/ 19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30">
                  <a:moveTo>
                    <a:pt x="165" y="330"/>
                  </a:moveTo>
                  <a:cubicBezTo>
                    <a:pt x="256" y="330"/>
                    <a:pt x="330" y="256"/>
                    <a:pt x="330" y="165"/>
                  </a:cubicBezTo>
                  <a:cubicBezTo>
                    <a:pt x="330" y="74"/>
                    <a:pt x="256" y="0"/>
                    <a:pt x="165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6"/>
                    <a:pt x="74" y="330"/>
                    <a:pt x="165" y="330"/>
                  </a:cubicBezTo>
                  <a:close/>
                  <a:moveTo>
                    <a:pt x="143" y="239"/>
                  </a:moveTo>
                  <a:cubicBezTo>
                    <a:pt x="131" y="227"/>
                    <a:pt x="131" y="227"/>
                    <a:pt x="131" y="227"/>
                  </a:cubicBezTo>
                  <a:cubicBezTo>
                    <a:pt x="222" y="136"/>
                    <a:pt x="222" y="136"/>
                    <a:pt x="222" y="136"/>
                  </a:cubicBezTo>
                  <a:cubicBezTo>
                    <a:pt x="234" y="148"/>
                    <a:pt x="234" y="148"/>
                    <a:pt x="234" y="148"/>
                  </a:cubicBezTo>
                  <a:lnTo>
                    <a:pt x="143" y="239"/>
                  </a:lnTo>
                  <a:close/>
                  <a:moveTo>
                    <a:pt x="125" y="220"/>
                  </a:moveTo>
                  <a:cubicBezTo>
                    <a:pt x="110" y="206"/>
                    <a:pt x="110" y="206"/>
                    <a:pt x="110" y="206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16" y="129"/>
                    <a:pt x="216" y="129"/>
                    <a:pt x="216" y="129"/>
                  </a:cubicBezTo>
                  <a:lnTo>
                    <a:pt x="125" y="220"/>
                  </a:lnTo>
                  <a:close/>
                  <a:moveTo>
                    <a:pt x="197" y="79"/>
                  </a:moveTo>
                  <a:cubicBezTo>
                    <a:pt x="210" y="66"/>
                    <a:pt x="233" y="66"/>
                    <a:pt x="246" y="79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65" y="98"/>
                    <a:pt x="265" y="120"/>
                    <a:pt x="251" y="134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190" y="86"/>
                    <a:pt x="190" y="86"/>
                    <a:pt x="190" y="86"/>
                  </a:cubicBezTo>
                  <a:lnTo>
                    <a:pt x="197" y="79"/>
                  </a:lnTo>
                  <a:close/>
                  <a:moveTo>
                    <a:pt x="182" y="96"/>
                  </a:moveTo>
                  <a:cubicBezTo>
                    <a:pt x="194" y="108"/>
                    <a:pt x="194" y="108"/>
                    <a:pt x="194" y="108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91" y="187"/>
                    <a:pt x="91" y="187"/>
                    <a:pt x="91" y="187"/>
                  </a:cubicBezTo>
                  <a:lnTo>
                    <a:pt x="182" y="96"/>
                  </a:lnTo>
                  <a:close/>
                  <a:moveTo>
                    <a:pt x="81" y="197"/>
                  </a:moveTo>
                  <a:cubicBezTo>
                    <a:pt x="133" y="249"/>
                    <a:pt x="133" y="249"/>
                    <a:pt x="133" y="249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1" y="261"/>
                    <a:pt x="69" y="259"/>
                    <a:pt x="69" y="256"/>
                  </a:cubicBezTo>
                  <a:lnTo>
                    <a:pt x="81" y="19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6576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주장과 서술에서 사용되는 논리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2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일상생활 속의 추론과 주장</a:t>
              </a:r>
              <a:endPara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/>
          <p:cNvSpPr/>
          <p:nvPr/>
        </p:nvSpPr>
        <p:spPr>
          <a:xfrm>
            <a:off x="762000" y="1927748"/>
            <a:ext cx="5826224" cy="1551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lvl="2" fontAlgn="base" latinLnBrk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20000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➊ 과반수의 회원들이 나를 지지할 경우에만 출마하겠다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fontAlgn="base" latinLnBrk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20000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➋ 내가 만나본 회원들은 다 나를 지지한다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fontAlgn="base" latinLnBrk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20000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➌ 그러므로 나는 출마하겠다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오른쪽 중괄호 1"/>
          <p:cNvSpPr/>
          <p:nvPr/>
        </p:nvSpPr>
        <p:spPr>
          <a:xfrm>
            <a:off x="6592540" y="2021890"/>
            <a:ext cx="328960" cy="741784"/>
          </a:xfrm>
          <a:prstGeom prst="rightBrac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/>
          <p:cNvSpPr/>
          <p:nvPr/>
        </p:nvSpPr>
        <p:spPr>
          <a:xfrm>
            <a:off x="6592540" y="2910890"/>
            <a:ext cx="328960" cy="411584"/>
          </a:xfrm>
          <a:prstGeom prst="rightBrac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9ADD551-A72F-4090-9C6F-46342250EE82}"/>
              </a:ext>
            </a:extLst>
          </p:cNvPr>
          <p:cNvSpPr/>
          <p:nvPr/>
        </p:nvSpPr>
        <p:spPr>
          <a:xfrm>
            <a:off x="7038109" y="2057092"/>
            <a:ext cx="1394691" cy="6742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①② </a:t>
            </a:r>
            <a:r>
              <a:rPr lang="en-US" altLang="ko-KR" sz="16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전제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5626A1E-0357-41CC-8C4B-2136DA266676}"/>
              </a:ext>
            </a:extLst>
          </p:cNvPr>
          <p:cNvSpPr/>
          <p:nvPr/>
        </p:nvSpPr>
        <p:spPr>
          <a:xfrm>
            <a:off x="7038108" y="2914485"/>
            <a:ext cx="1394691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16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B0DE7-669D-4A98-9107-6CC1839FAEAA}"/>
              </a:ext>
            </a:extLst>
          </p:cNvPr>
          <p:cNvSpPr txBox="1"/>
          <p:nvPr/>
        </p:nvSpPr>
        <p:spPr>
          <a:xfrm>
            <a:off x="6923808" y="1556792"/>
            <a:ext cx="15851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2pPr marL="0" lvl="1">
              <a:lnSpc>
                <a:spcPct val="110000"/>
              </a:lnSpc>
              <a:spcBef>
                <a:spcPts val="1800"/>
              </a:spcBef>
              <a:spcAft>
                <a:spcPts val="300"/>
              </a:spcAft>
              <a:buClr>
                <a:srgbClr val="000000"/>
              </a:buClr>
              <a:buSzPct val="120000"/>
              <a:defRPr sz="2000" b="1" spc="-1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algn="ctr">
              <a:defRPr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주장의 구조</a:t>
            </a:r>
          </a:p>
        </p:txBody>
      </p:sp>
    </p:spTree>
    <p:extLst>
      <p:ext uri="{BB962C8B-B14F-4D97-AF65-F5344CB8AC3E}">
        <p14:creationId xmlns:p14="http://schemas.microsoft.com/office/powerpoint/2010/main" val="326059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rmAutofit/>
          </a:bodyPr>
          <a:lstStyle/>
          <a:p>
            <a:r>
              <a:rPr lang="ko-KR" altLang="en-US" dirty="0"/>
              <a:t>주장과 서술에서 사용되는 논리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95536" y="897523"/>
            <a:ext cx="7887013" cy="402161"/>
            <a:chOff x="429403" y="897523"/>
            <a:chExt cx="7887013" cy="402161"/>
          </a:xfrm>
        </p:grpSpPr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서술에 대한 평가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(evaluation)</a:t>
              </a:r>
            </a:p>
          </p:txBody>
        </p:sp>
        <p:pic>
          <p:nvPicPr>
            <p:cNvPr id="14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539552" y="1412776"/>
            <a:ext cx="8136904" cy="1619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말이 되는가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합당한 결론인가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전제는 맞는가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빠뜨린 사항은 없는가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95536" y="3640723"/>
            <a:ext cx="7887013" cy="402161"/>
            <a:chOff x="429403" y="897523"/>
            <a:chExt cx="7887013" cy="402161"/>
          </a:xfrm>
        </p:grpSpPr>
        <p:sp>
          <p:nvSpPr>
            <p:cNvPr id="18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주장이 타당한가</a:t>
              </a:r>
              <a:r>
                <a:rPr lang="en-US" altLang="ko-KR" sz="2000" b="1" spc="-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  <p:pic>
          <p:nvPicPr>
            <p:cNvPr id="19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856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/>
          <p:cNvSpPr/>
          <p:nvPr/>
        </p:nvSpPr>
        <p:spPr>
          <a:xfrm>
            <a:off x="539552" y="4155976"/>
            <a:ext cx="8136904" cy="801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검증할 수 있는가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80000" lvl="2" indent="-180000" latinLnBrk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20000"/>
              <a:buFont typeface="나눔고딕" panose="020D0604000000000000" pitchFamily="50" charset="-127"/>
              <a:buChar char="-"/>
              <a:defRPr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타당한지 어떻게 결정하는가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316DF282-2A1D-4E47-A486-D9F6E98D34B1}"/>
              </a:ext>
            </a:extLst>
          </p:cNvPr>
          <p:cNvSpPr/>
          <p:nvPr/>
        </p:nvSpPr>
        <p:spPr>
          <a:xfrm>
            <a:off x="5257604" y="2863585"/>
            <a:ext cx="2931736" cy="54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spc="-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타당한지 결정하는 규칙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79D33007-44C9-4D5C-9F22-150BE92A92F3}"/>
              </a:ext>
            </a:extLst>
          </p:cNvPr>
          <p:cNvSpPr/>
          <p:nvPr/>
        </p:nvSpPr>
        <p:spPr>
          <a:xfrm>
            <a:off x="5260942" y="2137442"/>
            <a:ext cx="2928397" cy="54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주장의 분석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9E50AA7C-BCDA-4667-A54B-C5BF7A1348E2}"/>
              </a:ext>
            </a:extLst>
          </p:cNvPr>
          <p:cNvSpPr/>
          <p:nvPr/>
        </p:nvSpPr>
        <p:spPr>
          <a:xfrm>
            <a:off x="5257604" y="3589728"/>
            <a:ext cx="2885452" cy="54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증명의 방법</a:t>
            </a:r>
          </a:p>
        </p:txBody>
      </p:sp>
    </p:spTree>
    <p:extLst>
      <p:ext uri="{BB962C8B-B14F-4D97-AF65-F5344CB8AC3E}">
        <p14:creationId xmlns:p14="http://schemas.microsoft.com/office/powerpoint/2010/main" val="258470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영문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580</Words>
  <Application>Microsoft Office PowerPoint</Application>
  <PresentationFormat>화면 슬라이드 쇼(4:3)</PresentationFormat>
  <Paragraphs>114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나눔고딕</vt:lpstr>
      <vt:lpstr>바탕</vt:lpstr>
      <vt:lpstr>Arial</vt:lpstr>
      <vt:lpstr>Office 테마</vt:lpstr>
      <vt:lpstr>PowerPoint 프레젠테이션</vt:lpstr>
      <vt:lpstr>목 차</vt:lpstr>
      <vt:lpstr>학습목표</vt:lpstr>
      <vt:lpstr>PowerPoint 프레젠테이션</vt:lpstr>
      <vt:lpstr>논리와 추론</vt:lpstr>
      <vt:lpstr>논리가 왜 중요한가</vt:lpstr>
      <vt:lpstr>[사례]</vt:lpstr>
      <vt:lpstr>주장과 서술에서 사용되는 논리</vt:lpstr>
      <vt:lpstr>주장과 서술에서 사용되는 논리</vt:lpstr>
      <vt:lpstr>주장과 서술에서 사용되는 논리</vt:lpstr>
      <vt:lpstr>PowerPoint 프레젠테이션</vt:lpstr>
      <vt:lpstr>PowerPoint 프레젠테이션</vt:lpstr>
      <vt:lpstr>PowerPoint 프레젠테이션</vt:lpstr>
      <vt:lpstr>논리학이란</vt:lpstr>
      <vt:lpstr>논리학의 종류</vt:lpstr>
      <vt:lpstr>PowerPoint 프레젠테이션</vt:lpstr>
      <vt:lpstr>지능이란</vt:lpstr>
      <vt:lpstr>인공지능이란</vt:lpstr>
      <vt:lpstr>인공지능 에이전트</vt:lpstr>
      <vt:lpstr>PowerPoint 프레젠테이션</vt:lpstr>
      <vt:lpstr>논리와 인공지능의 관계</vt:lpstr>
      <vt:lpstr>논리와 인공지능의 관계</vt:lpstr>
      <vt:lpstr>이 과목에서 무엇을 배우는가?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hspark@baop.kr</dc:creator>
  <cp:lastModifiedBy>석진 임</cp:lastModifiedBy>
  <cp:revision>203</cp:revision>
  <dcterms:created xsi:type="dcterms:W3CDTF">2014-02-12T15:02:23Z</dcterms:created>
  <dcterms:modified xsi:type="dcterms:W3CDTF">2024-03-07T12:46:20Z</dcterms:modified>
</cp:coreProperties>
</file>